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8" r:id="rId3"/>
    <p:sldId id="257" r:id="rId4"/>
    <p:sldId id="259" r:id="rId5"/>
    <p:sldId id="270" r:id="rId6"/>
    <p:sldId id="260" r:id="rId7"/>
    <p:sldId id="261" r:id="rId8"/>
    <p:sldId id="262" r:id="rId9"/>
    <p:sldId id="266" r:id="rId10"/>
    <p:sldId id="272" r:id="rId11"/>
    <p:sldId id="271" r:id="rId12"/>
    <p:sldId id="273" r:id="rId13"/>
    <p:sldId id="268" r:id="rId14"/>
    <p:sldId id="278" r:id="rId15"/>
    <p:sldId id="276" r:id="rId16"/>
    <p:sldId id="277" r:id="rId17"/>
    <p:sldId id="275" r:id="rId18"/>
    <p:sldId id="264" r:id="rId19"/>
    <p:sldId id="279" r:id="rId20"/>
    <p:sldId id="269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3266" autoAdjust="0"/>
  </p:normalViewPr>
  <p:slideViewPr>
    <p:cSldViewPr snapToGrid="0" snapToObjects="1">
      <p:cViewPr varScale="1">
        <p:scale>
          <a:sx n="75" d="100"/>
          <a:sy n="75" d="100"/>
        </p:scale>
        <p:origin x="-21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5AB15C-91E8-9E4D-93FF-CBAC3D8D232E}" type="datetimeFigureOut">
              <a:t>12/8/14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7AAF3-6074-F941-A01E-CA3452B910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740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not clear what is</a:t>
            </a:r>
            <a:r>
              <a:rPr lang="en-US" baseline="0"/>
              <a:t> the best k value from this graph. Theoretically, it should be the peak of the graph before it drops but there are many local maximum.</a:t>
            </a:r>
          </a:p>
          <a:p>
            <a:r>
              <a:rPr lang="en-US" baseline="0"/>
              <a:t>Also, perplexity is sometime not correlated with human judgement.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7AAF3-6074-F941-A01E-CA3452B91098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74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It’s not clear what is</a:t>
            </a:r>
            <a:r>
              <a:rPr lang="en-US" baseline="0"/>
              <a:t> the best k value from this graph. Theoretically, it should be the peak of the graph before it drops but there are many local maximum.</a:t>
            </a:r>
          </a:p>
          <a:p>
            <a:r>
              <a:rPr lang="en-US" baseline="0"/>
              <a:t>Also, perplexity is sometime not correlated with human judgement. </a:t>
            </a:r>
            <a:endParaRPr lang="en-US"/>
          </a:p>
          <a:p>
            <a:endParaRPr lang="en-US"/>
          </a:p>
          <a:p>
            <a:r>
              <a:rPr lang="en-US"/>
              <a:t>It</a:t>
            </a:r>
            <a:r>
              <a:rPr lang="en-US" baseline="0"/>
              <a:t> took around </a:t>
            </a:r>
            <a:r>
              <a:rPr lang="en-US"/>
              <a:t>2-3 hours to run</a:t>
            </a:r>
            <a:r>
              <a:rPr lang="en-US" baseline="0"/>
              <a:t> all this.  It’s a time-consuming method even with a small corpus.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7AAF3-6074-F941-A01E-CA3452B91098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76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Total of ~36xx</a:t>
            </a:r>
            <a:r>
              <a:rPr lang="en-US" baseline="0"/>
              <a:t> pairs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7AAF3-6074-F941-A01E-CA3452B91098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64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Difficulties</a:t>
            </a:r>
          </a:p>
          <a:p>
            <a:pPr marL="171450" indent="-171450">
              <a:buFontTx/>
              <a:buChar char="-"/>
            </a:pPr>
            <a:r>
              <a:rPr lang="en-US"/>
              <a:t>Determine number of k-topic</a:t>
            </a:r>
          </a:p>
          <a:p>
            <a:pPr marL="171450" indent="-171450">
              <a:buFontTx/>
              <a:buChar char="-"/>
            </a:pPr>
            <a:r>
              <a:rPr lang="en-US"/>
              <a:t>Evaluation of results</a:t>
            </a:r>
          </a:p>
          <a:p>
            <a:pPr marL="171450" indent="-171450">
              <a:buFontTx/>
              <a:buChar char="-"/>
            </a:pPr>
            <a:r>
              <a:rPr lang="en-US"/>
              <a:t>Manual</a:t>
            </a:r>
            <a:r>
              <a:rPr lang="en-US" baseline="0"/>
              <a:t> judgement of topic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Stopwords lists is very important </a:t>
            </a:r>
          </a:p>
          <a:p>
            <a:pPr marL="171450" indent="-171450">
              <a:buFontTx/>
              <a:buChar char="-"/>
            </a:pPr>
            <a:r>
              <a:rPr lang="en-US" baseline="0"/>
              <a:t>Time consuming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F7AAF3-6074-F941-A01E-CA3452B91098}" type="slidenum"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92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6950"/>
            <a:ext cx="6781800" cy="833357"/>
          </a:xfrm>
        </p:spPr>
        <p:txBody>
          <a:bodyPr/>
          <a:lstStyle/>
          <a:p>
            <a:r>
              <a:rPr lang="en-US" smtClean="0"/>
              <a:t>Click to edit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06705"/>
            <a:ext cx="7543800" cy="4545988"/>
          </a:xfrm>
        </p:spPr>
        <p:txBody>
          <a:bodyPr>
            <a:normAutofit/>
          </a:bodyPr>
          <a:lstStyle>
            <a:lvl1pPr>
              <a:defRPr sz="3200">
                <a:latin typeface="Avenir Medium"/>
                <a:cs typeface="Avenir Medium"/>
              </a:defRPr>
            </a:lvl1pPr>
            <a:lvl2pPr>
              <a:defRPr sz="2800">
                <a:latin typeface="Avenir Medium"/>
                <a:cs typeface="Avenir Medium"/>
              </a:defRPr>
            </a:lvl2pPr>
            <a:lvl3pPr>
              <a:defRPr sz="2800">
                <a:latin typeface="Avenir Medium"/>
                <a:cs typeface="Avenir Medium"/>
              </a:defRPr>
            </a:lvl3pPr>
            <a:lvl4pPr>
              <a:defRPr sz="2400">
                <a:latin typeface="Avenir Medium"/>
                <a:cs typeface="Avenir Medium"/>
              </a:defRPr>
            </a:lvl4pPr>
            <a:lvl5pPr>
              <a:defRPr sz="2400">
                <a:latin typeface="Avenir Medium"/>
                <a:cs typeface="Avenir Medium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  <a:p>
            <a:pPr lvl="5"/>
            <a:r>
              <a:rPr lang="en-US" dirty="0" smtClean="0"/>
              <a:t>6</a:t>
            </a:r>
          </a:p>
          <a:p>
            <a:pPr lvl="6"/>
            <a:r>
              <a:rPr lang="en-US" dirty="0" smtClean="0"/>
              <a:t>7</a:t>
            </a:r>
          </a:p>
          <a:p>
            <a:pPr lvl="7"/>
            <a:r>
              <a:rPr lang="en-US" dirty="0" smtClean="0"/>
              <a:t>8</a:t>
            </a:r>
          </a:p>
          <a:p>
            <a:pPr lvl="8"/>
            <a:r>
              <a:rPr lang="en-US" dirty="0" smtClean="0"/>
              <a:t>9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/>
              <a:t>User Profiling from Restaurant Text Reviews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1999" y="4724400"/>
            <a:ext cx="7362965" cy="990600"/>
          </a:xfrm>
        </p:spPr>
        <p:txBody>
          <a:bodyPr/>
          <a:lstStyle/>
          <a:p>
            <a:r>
              <a:rPr lang="en-US">
                <a:latin typeface="Avenir Medium"/>
                <a:cs typeface="Avenir Medium"/>
              </a:rPr>
              <a:t>Detecting latent user’s properties from review text for Recommendation System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85436" y="6267440"/>
            <a:ext cx="2392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mpact"/>
                <a:cs typeface="Impact"/>
              </a:rPr>
              <a:t>L715/B659 Final Project </a:t>
            </a:r>
          </a:p>
        </p:txBody>
      </p:sp>
    </p:spTree>
    <p:extLst>
      <p:ext uri="{BB962C8B-B14F-4D97-AF65-F5344CB8AC3E}">
        <p14:creationId xmlns:p14="http://schemas.microsoft.com/office/powerpoint/2010/main" val="672896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0" y="766594"/>
            <a:ext cx="7581450" cy="50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44" y="815513"/>
            <a:ext cx="7516385" cy="501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404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9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84" y="778310"/>
            <a:ext cx="7513157" cy="50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4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340 Topics</a:t>
            </a:r>
          </a:p>
        </p:txBody>
      </p:sp>
      <p:pic>
        <p:nvPicPr>
          <p:cNvPr id="9" name="Picture 8" descr="t27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341" y="1397390"/>
            <a:ext cx="6724407" cy="448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9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4" y="810669"/>
            <a:ext cx="7428536" cy="49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7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3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802583"/>
            <a:ext cx="7418975" cy="494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19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1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22" y="819275"/>
            <a:ext cx="7458032" cy="497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3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3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0" y="816622"/>
            <a:ext cx="7459370" cy="497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4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 lnSpcReduction="10000"/>
          </a:bodyPr>
          <a:lstStyle/>
          <a:p>
            <a:r>
              <a:rPr lang="en-US" sz="2400"/>
              <a:t>Calculate similarity scores between documents</a:t>
            </a:r>
          </a:p>
          <a:p>
            <a:pPr lvl="1"/>
            <a:r>
              <a:rPr lang="en-US" sz="2000"/>
              <a:t>Cosine similarity</a:t>
            </a:r>
          </a:p>
          <a:p>
            <a:pPr lvl="1"/>
            <a:r>
              <a:rPr lang="en-US" sz="2000"/>
              <a:t>KL Divergence (in-progress)</a:t>
            </a:r>
          </a:p>
          <a:p>
            <a:r>
              <a:rPr lang="en-US" sz="2400"/>
              <a:t>Select top 5 most similar users for each user</a:t>
            </a:r>
          </a:p>
          <a:p>
            <a:pPr lvl="1"/>
            <a:r>
              <a:rPr lang="en-US" sz="2400"/>
              <a:t>Number of common restaurants </a:t>
            </a:r>
          </a:p>
          <a:p>
            <a:pPr lvl="2"/>
            <a:r>
              <a:rPr lang="en-US" sz="2400"/>
              <a:t>The highest number of restaurants in common is less than 40%</a:t>
            </a:r>
          </a:p>
          <a:p>
            <a:pPr lvl="1"/>
            <a:r>
              <a:rPr lang="en-US" sz="2400"/>
              <a:t>Pearson Correlation for review ratings</a:t>
            </a:r>
          </a:p>
          <a:p>
            <a:pPr lvl="2"/>
            <a:r>
              <a:rPr lang="en-US" sz="2400"/>
              <a:t>A pair of users with more than 10 restaurant reviews in common and score above 0.7 </a:t>
            </a:r>
          </a:p>
          <a:p>
            <a:pPr lvl="3"/>
            <a:r>
              <a:rPr lang="en-US" sz="2000"/>
              <a:t>16 pairs for k = 60 (~600 pairs)</a:t>
            </a:r>
          </a:p>
          <a:p>
            <a:pPr lvl="3"/>
            <a:r>
              <a:rPr lang="en-US" sz="2000"/>
              <a:t>15 pairs for k = 340 (~620 pairs)</a:t>
            </a:r>
          </a:p>
        </p:txBody>
      </p:sp>
    </p:spTree>
    <p:extLst>
      <p:ext uri="{BB962C8B-B14F-4D97-AF65-F5344CB8AC3E}">
        <p14:creationId xmlns:p14="http://schemas.microsoft.com/office/powerpoint/2010/main" val="2133710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6533" y="626533"/>
            <a:ext cx="43688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1999" y="677333"/>
            <a:ext cx="78401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tx2"/>
                </a:solidFill>
                <a:latin typeface="Avenir Medium"/>
                <a:cs typeface="Avenir Medium"/>
              </a:rPr>
              <a:t>340 topics</a:t>
            </a:r>
          </a:p>
          <a:p>
            <a:r>
              <a:rPr lang="en-US" sz="2000">
                <a:solidFill>
                  <a:schemeClr val="tx2"/>
                </a:solidFill>
                <a:latin typeface="Avenir Medium"/>
                <a:cs typeface="Avenir Medium"/>
              </a:rPr>
              <a:t>4lkTIhTuMhLprQprGlTRlA (70) , nc3cqVN0UuB3m50-CcMftw (142)</a:t>
            </a:r>
          </a:p>
          <a:p>
            <a:r>
              <a:rPr lang="en-US" sz="2000">
                <a:solidFill>
                  <a:schemeClr val="tx2"/>
                </a:solidFill>
                <a:latin typeface="Avenir Medium"/>
                <a:cs typeface="Avenir Medium"/>
              </a:rPr>
              <a:t>16 restaurants in common</a:t>
            </a:r>
          </a:p>
          <a:p>
            <a:r>
              <a:rPr lang="en-US" sz="2000">
                <a:solidFill>
                  <a:schemeClr val="tx2"/>
                </a:solidFill>
                <a:latin typeface="Avenir Medium"/>
                <a:cs typeface="Avenir Medium"/>
              </a:rPr>
              <a:t>0.98564285 similarity score</a:t>
            </a:r>
          </a:p>
          <a:p>
            <a:r>
              <a:rPr lang="en-US" sz="2000">
                <a:solidFill>
                  <a:schemeClr val="tx2"/>
                </a:solidFill>
                <a:latin typeface="Avenir Medium"/>
                <a:cs typeface="Avenir Medium"/>
              </a:rPr>
              <a:t>0.900600016 correlation score</a:t>
            </a:r>
          </a:p>
        </p:txBody>
      </p:sp>
      <p:pic>
        <p:nvPicPr>
          <p:cNvPr id="7" name="Picture 6" descr="t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2618768"/>
            <a:ext cx="2353734" cy="1569156"/>
          </a:xfrm>
          <a:prstGeom prst="rect">
            <a:avLst/>
          </a:prstGeom>
        </p:spPr>
      </p:pic>
      <p:pic>
        <p:nvPicPr>
          <p:cNvPr id="10" name="Picture 9" descr="t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618768"/>
            <a:ext cx="2353734" cy="1569156"/>
          </a:xfrm>
          <a:prstGeom prst="rect">
            <a:avLst/>
          </a:prstGeom>
        </p:spPr>
      </p:pic>
      <p:pic>
        <p:nvPicPr>
          <p:cNvPr id="11" name="Picture 10" descr="t1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2618768"/>
            <a:ext cx="2353735" cy="1569156"/>
          </a:xfrm>
          <a:prstGeom prst="rect">
            <a:avLst/>
          </a:prstGeom>
        </p:spPr>
      </p:pic>
      <p:pic>
        <p:nvPicPr>
          <p:cNvPr id="16" name="Picture 15" descr="t3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867" y="4447821"/>
            <a:ext cx="2345267" cy="1563512"/>
          </a:xfrm>
          <a:prstGeom prst="rect">
            <a:avLst/>
          </a:prstGeom>
        </p:spPr>
      </p:pic>
      <p:pic>
        <p:nvPicPr>
          <p:cNvPr id="17" name="Picture 16" descr="t33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4447821"/>
            <a:ext cx="2353735" cy="1569157"/>
          </a:xfrm>
          <a:prstGeom prst="rect">
            <a:avLst/>
          </a:prstGeom>
        </p:spPr>
      </p:pic>
      <p:pic>
        <p:nvPicPr>
          <p:cNvPr id="18" name="Picture 17" descr="t17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7" y="4447821"/>
            <a:ext cx="2353734" cy="156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9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06705"/>
            <a:ext cx="8170334" cy="4545988"/>
          </a:xfrm>
        </p:spPr>
        <p:txBody>
          <a:bodyPr anchor="t">
            <a:normAutofit/>
          </a:bodyPr>
          <a:lstStyle/>
          <a:p>
            <a:r>
              <a:rPr lang="en-US" sz="2800">
                <a:latin typeface="Avenir Medium"/>
                <a:cs typeface="Avenir Medium"/>
              </a:rPr>
              <a:t>User profiling from restaurant text reviews</a:t>
            </a:r>
          </a:p>
          <a:p>
            <a:r>
              <a:rPr lang="en-US" sz="2800">
                <a:latin typeface="Avenir Medium"/>
                <a:cs typeface="Avenir Medium"/>
              </a:rPr>
              <a:t>Topic modelling (LDA) to find topic distributions for each user</a:t>
            </a:r>
          </a:p>
          <a:p>
            <a:r>
              <a:rPr lang="en-US" sz="2800">
                <a:latin typeface="Avenir Medium"/>
                <a:cs typeface="Avenir Medium"/>
              </a:rPr>
              <a:t>Measure similarity between users</a:t>
            </a:r>
          </a:p>
          <a:p>
            <a:r>
              <a:rPr lang="en-US" sz="2800">
                <a:latin typeface="Avenir Medium"/>
                <a:cs typeface="Avenir Medium"/>
              </a:rPr>
              <a:t>Restaurants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3376023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/>
              <a:t>Hard to determine training parameters</a:t>
            </a:r>
          </a:p>
          <a:p>
            <a:pPr lvl="1"/>
            <a:r>
              <a:rPr lang="en-US" sz="2400"/>
              <a:t>Number of topics (k)</a:t>
            </a:r>
          </a:p>
          <a:p>
            <a:pPr lvl="1"/>
            <a:r>
              <a:rPr lang="en-US" sz="2400"/>
              <a:t>Number of iterations (i)</a:t>
            </a:r>
          </a:p>
          <a:p>
            <a:r>
              <a:rPr lang="en-US" sz="2800"/>
              <a:t>Require human judgement for selecting topics</a:t>
            </a:r>
          </a:p>
          <a:p>
            <a:r>
              <a:rPr lang="en-US" sz="2800"/>
              <a:t>Hard to evaluate results </a:t>
            </a:r>
          </a:p>
          <a:p>
            <a:r>
              <a:rPr lang="en-US" sz="2800"/>
              <a:t>Stopwords list is very important!</a:t>
            </a:r>
          </a:p>
          <a:p>
            <a:r>
              <a:rPr lang="en-US" sz="2800"/>
              <a:t>Time consuming process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919704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Data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93050"/>
            <a:ext cx="7543800" cy="4545988"/>
          </a:xfrm>
        </p:spPr>
        <p:txBody>
          <a:bodyPr anchor="t">
            <a:noAutofit/>
          </a:bodyPr>
          <a:lstStyle/>
          <a:p>
            <a:r>
              <a:rPr lang="en-US" sz="2400"/>
              <a:t>Yelp Challenge Dataset</a:t>
            </a:r>
          </a:p>
          <a:p>
            <a:pPr lvl="1"/>
            <a:r>
              <a:rPr lang="en-US" sz="2400"/>
              <a:t>Select only reviews for restaurants in AZ</a:t>
            </a:r>
          </a:p>
          <a:p>
            <a:pPr lvl="1"/>
            <a:r>
              <a:rPr lang="en-US" sz="2400"/>
              <a:t>Select users with more than 50 reviews</a:t>
            </a:r>
            <a:endParaRPr lang="en-US"/>
          </a:p>
          <a:p>
            <a:pPr lvl="1"/>
            <a:r>
              <a:rPr lang="en-US" sz="2400"/>
              <a:t>769 users</a:t>
            </a:r>
          </a:p>
          <a:p>
            <a:pPr lvl="1"/>
            <a:r>
              <a:rPr lang="en-US" sz="2400"/>
              <a:t>14,304 businesses</a:t>
            </a:r>
          </a:p>
          <a:p>
            <a:pPr lvl="1"/>
            <a:r>
              <a:rPr lang="en-US" sz="2400"/>
              <a:t>74,832 reviews</a:t>
            </a:r>
          </a:p>
          <a:p>
            <a:r>
              <a:rPr lang="en-US" sz="2400"/>
              <a:t>Keep only positive reviews</a:t>
            </a:r>
          </a:p>
          <a:p>
            <a:r>
              <a:rPr lang="en-US" sz="2400"/>
              <a:t>Split data into training and validation set for each user (70:30)</a:t>
            </a:r>
          </a:p>
          <a:p>
            <a:r>
              <a:rPr lang="en-US" sz="2400"/>
              <a:t>Each document represents texts for a user</a:t>
            </a:r>
            <a:endParaRPr lang="en-US" sz="20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818" y="0"/>
            <a:ext cx="2750205" cy="133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21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en-US" sz="2400"/>
              <a:t>Pre-processing </a:t>
            </a:r>
          </a:p>
          <a:p>
            <a:r>
              <a:rPr lang="en-US" sz="2400"/>
              <a:t>Train LDA model with different number of topics (k) </a:t>
            </a:r>
          </a:p>
          <a:p>
            <a:r>
              <a:rPr lang="en-US" sz="2400"/>
              <a:t>Evaluate perplexity on validation set</a:t>
            </a:r>
          </a:p>
          <a:p>
            <a:r>
              <a:rPr lang="en-US" sz="2400"/>
              <a:t>Select a set of best k values and train the model with all documents</a:t>
            </a:r>
          </a:p>
          <a:p>
            <a:r>
              <a:rPr lang="en-US" sz="2400"/>
              <a:t>Visualize word cloud in each topic</a:t>
            </a:r>
          </a:p>
          <a:p>
            <a:r>
              <a:rPr lang="en-US" sz="2400"/>
              <a:t>Calculate similarity score between users</a:t>
            </a:r>
          </a:p>
        </p:txBody>
      </p:sp>
    </p:spTree>
    <p:extLst>
      <p:ext uri="{BB962C8B-B14F-4D97-AF65-F5344CB8AC3E}">
        <p14:creationId xmlns:p14="http://schemas.microsoft.com/office/powerpoint/2010/main" val="470921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Tools and Library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/>
              <a:t>Pandas – Python Data Analysis Library</a:t>
            </a:r>
          </a:p>
          <a:p>
            <a:r>
              <a:rPr lang="en-US" sz="2800"/>
              <a:t>NLTK – Natural Language Toolkit</a:t>
            </a:r>
          </a:p>
          <a:p>
            <a:r>
              <a:rPr lang="en-US" sz="2800"/>
              <a:t>Gensim – Topic modelling library</a:t>
            </a:r>
          </a:p>
          <a:p>
            <a:r>
              <a:rPr lang="en-US" sz="2800"/>
              <a:t>Numpy, Scipy – Scientific computing library</a:t>
            </a:r>
          </a:p>
          <a:p>
            <a:r>
              <a:rPr lang="en-US" sz="2800"/>
              <a:t>Matplotlib – Plotting library</a:t>
            </a:r>
          </a:p>
          <a:p>
            <a:r>
              <a:rPr lang="en-US" sz="2800"/>
              <a:t>Word cloud – Word cloud generator</a:t>
            </a:r>
            <a:endParaRPr lang="th-TH" sz="2800"/>
          </a:p>
        </p:txBody>
      </p:sp>
    </p:spTree>
    <p:extLst>
      <p:ext uri="{BB962C8B-B14F-4D97-AF65-F5344CB8AC3E}">
        <p14:creationId xmlns:p14="http://schemas.microsoft.com/office/powerpoint/2010/main" val="308531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Pre-process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/>
              <a:t>Tokenization</a:t>
            </a:r>
          </a:p>
          <a:p>
            <a:r>
              <a:rPr lang="en-US" sz="2800"/>
              <a:t>Remove stop words</a:t>
            </a:r>
          </a:p>
          <a:p>
            <a:r>
              <a:rPr lang="en-US" sz="2800"/>
              <a:t>Remove punctuation</a:t>
            </a:r>
          </a:p>
          <a:p>
            <a:r>
              <a:rPr lang="en-US" sz="2800"/>
              <a:t>Remove word with length &lt;= 3</a:t>
            </a:r>
          </a:p>
          <a:p>
            <a:r>
              <a:rPr lang="en-US" sz="2800"/>
              <a:t>Lemmatize word</a:t>
            </a:r>
          </a:p>
          <a:p>
            <a:r>
              <a:rPr lang="en-US" sz="2800"/>
              <a:t>Remove extreme words</a:t>
            </a:r>
          </a:p>
          <a:p>
            <a:pPr lvl="1"/>
            <a:r>
              <a:rPr lang="en-US" sz="2400"/>
              <a:t>Appear in less than 5 documents</a:t>
            </a:r>
          </a:p>
          <a:p>
            <a:pPr lvl="1"/>
            <a:r>
              <a:rPr lang="en-US" sz="2400"/>
              <a:t>Appear in more than 70% of documents</a:t>
            </a:r>
          </a:p>
        </p:txBody>
      </p:sp>
    </p:spTree>
    <p:extLst>
      <p:ext uri="{BB962C8B-B14F-4D97-AF65-F5344CB8AC3E}">
        <p14:creationId xmlns:p14="http://schemas.microsoft.com/office/powerpoint/2010/main" val="1976446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LDA Topic Modelling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/>
              <a:t>769 documents (users)</a:t>
            </a:r>
          </a:p>
          <a:p>
            <a:r>
              <a:rPr lang="en-US" sz="2800"/>
              <a:t>16,218 unique tokens</a:t>
            </a:r>
          </a:p>
          <a:p>
            <a:r>
              <a:rPr lang="en-US" sz="2800"/>
              <a:t>k = [20,400,20]</a:t>
            </a:r>
          </a:p>
          <a:p>
            <a:r>
              <a:rPr lang="en-US" sz="2800"/>
              <a:t>20 iterations in Batch training</a:t>
            </a:r>
          </a:p>
          <a:p>
            <a:r>
              <a:rPr lang="en-US" sz="2800"/>
              <a:t>Evaluate perplexity on validation set</a:t>
            </a:r>
          </a:p>
          <a:p>
            <a:r>
              <a:rPr lang="en-US" sz="2800"/>
              <a:t>Select a set of best k and train the model with all data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28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Perplexity</a:t>
            </a:r>
          </a:p>
        </p:txBody>
      </p:sp>
      <p:pic>
        <p:nvPicPr>
          <p:cNvPr id="4" name="Picture 3" descr="lda_topic_perplexity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84"/>
          <a:stretch/>
        </p:blipFill>
        <p:spPr>
          <a:xfrm>
            <a:off x="496817" y="1979903"/>
            <a:ext cx="8193183" cy="2594364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0800000" flipH="1">
            <a:off x="5052500" y="2173263"/>
            <a:ext cx="191176" cy="7373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Up Arrow 5"/>
          <p:cNvSpPr/>
          <p:nvPr/>
        </p:nvSpPr>
        <p:spPr>
          <a:xfrm rot="10800000" flipH="1">
            <a:off x="3197556" y="2569246"/>
            <a:ext cx="191176" cy="7373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 rot="10800000" flipH="1">
            <a:off x="2048311" y="2830883"/>
            <a:ext cx="191176" cy="7373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 rot="10800000" flipH="1">
            <a:off x="7284903" y="1777280"/>
            <a:ext cx="191176" cy="73734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97555" y="5079494"/>
            <a:ext cx="2664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Impact"/>
                <a:cs typeface="Impact"/>
              </a:rPr>
              <a:t>K = 60, 120, 220, 340</a:t>
            </a:r>
          </a:p>
        </p:txBody>
      </p:sp>
    </p:spTree>
    <p:extLst>
      <p:ext uri="{BB962C8B-B14F-4D97-AF65-F5344CB8AC3E}">
        <p14:creationId xmlns:p14="http://schemas.microsoft.com/office/powerpoint/2010/main" val="288710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120 Topics</a:t>
            </a:r>
          </a:p>
        </p:txBody>
      </p:sp>
      <p:pic>
        <p:nvPicPr>
          <p:cNvPr id="4" name="Picture 3" descr="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642" y="1397817"/>
            <a:ext cx="6567090" cy="437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5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Newsprint.thmx</Template>
  <TotalTime>1132</TotalTime>
  <Words>551</Words>
  <Application>Microsoft Macintosh PowerPoint</Application>
  <PresentationFormat>On-screen Show (4:3)</PresentationFormat>
  <Paragraphs>93</Paragraphs>
  <Slides>20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NewsPrint</vt:lpstr>
      <vt:lpstr>User Profiling from Restaurant Text Reviews</vt:lpstr>
      <vt:lpstr>Overview</vt:lpstr>
      <vt:lpstr>Data Set</vt:lpstr>
      <vt:lpstr>Implementation</vt:lpstr>
      <vt:lpstr>Tools and Library</vt:lpstr>
      <vt:lpstr>Pre-process</vt:lpstr>
      <vt:lpstr>LDA Topic Modelling</vt:lpstr>
      <vt:lpstr>Perplexity</vt:lpstr>
      <vt:lpstr>120 Topics</vt:lpstr>
      <vt:lpstr>PowerPoint Presentation</vt:lpstr>
      <vt:lpstr>PowerPoint Presentation</vt:lpstr>
      <vt:lpstr>PowerPoint Presentation</vt:lpstr>
      <vt:lpstr>340 Topics</vt:lpstr>
      <vt:lpstr>PowerPoint Presentation</vt:lpstr>
      <vt:lpstr>PowerPoint Presentation</vt:lpstr>
      <vt:lpstr>PowerPoint Presentation</vt:lpstr>
      <vt:lpstr>PowerPoint Presentation</vt:lpstr>
      <vt:lpstr>Evaluation</vt:lpstr>
      <vt:lpstr>PowerPoint Presentation</vt:lpstr>
      <vt:lpstr>Conclusion</vt:lpstr>
    </vt:vector>
  </TitlesOfParts>
  <Company>IUB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Maiyaporn Phanich</dc:creator>
  <cp:lastModifiedBy>Maiyaporn Phanich</cp:lastModifiedBy>
  <cp:revision>29</cp:revision>
  <dcterms:created xsi:type="dcterms:W3CDTF">2014-12-08T01:51:20Z</dcterms:created>
  <dcterms:modified xsi:type="dcterms:W3CDTF">2014-12-08T21:41:56Z</dcterms:modified>
</cp:coreProperties>
</file>